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92" r:id="rId5"/>
    <p:sldId id="294" r:id="rId6"/>
    <p:sldId id="293" r:id="rId7"/>
    <p:sldId id="302" r:id="rId8"/>
    <p:sldId id="298" r:id="rId9"/>
    <p:sldId id="301" r:id="rId10"/>
    <p:sldId id="296" r:id="rId11"/>
    <p:sldId id="299" r:id="rId12"/>
    <p:sldId id="295" r:id="rId13"/>
    <p:sldId id="300" r:id="rId1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Open Sans Condensed" panose="020B0604020202020204" charset="0"/>
      <p:regular r:id="rId25"/>
      <p:bold r:id="rId26"/>
    </p:embeddedFont>
    <p:embeddedFont>
      <p:font typeface="Open Sans Condensed Light" panose="020B0604020202020204" charset="0"/>
      <p:regular r:id="rId27"/>
      <p: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A784"/>
    <a:srgbClr val="335C79"/>
    <a:srgbClr val="FF0004"/>
    <a:srgbClr val="FFC10E"/>
    <a:srgbClr val="0099C0"/>
    <a:srgbClr val="43789F"/>
    <a:srgbClr val="FFFFFF"/>
    <a:srgbClr val="EEF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8112"/>
  </p:normalViewPr>
  <p:slideViewPr>
    <p:cSldViewPr snapToGrid="0" snapToObjects="1">
      <p:cViewPr varScale="1">
        <p:scale>
          <a:sx n="63" d="100"/>
          <a:sy n="63" d="100"/>
        </p:scale>
        <p:origin x="1404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0" d="100"/>
          <a:sy n="130" d="100"/>
        </p:scale>
        <p:origin x="360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19F00CDC-1D6C-7B48-A220-A725B67A3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AED6DF5-8DD3-2341-AEC7-07D09BF549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FD2A11-F1A5-E748-8EE9-B962C45F343E}" type="datetimeFigureOut">
              <a:t>17/03/2023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17E6EE8-059B-8C4C-899B-C4CAA9EA72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753F467-A40B-E346-867B-485C45886D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59005-0E9F-0341-BAEB-8D3A4124C66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196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9D052-5B37-A94B-8FF8-A759323DDEC2}" type="datetimeFigureOut">
              <a:t>17/03/2023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B0267-42D8-F44A-8A36-0D6F655D7E7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09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AB0267-42D8-F44A-8A36-0D6F655D7E73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85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testo, esterni&#10;&#10;Descrizione generata automaticamente">
            <a:extLst>
              <a:ext uri="{FF2B5EF4-FFF2-40B4-BE49-F238E27FC236}">
                <a16:creationId xmlns:a16="http://schemas.microsoft.com/office/drawing/2014/main" id="{6B7D0775-7D6D-D84E-B634-3CDF94F2EE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2022C128-0BC7-574A-8E22-6D66E50ED51F}"/>
              </a:ext>
            </a:extLst>
          </p:cNvPr>
          <p:cNvCxnSpPr>
            <a:cxnSpLocks/>
          </p:cNvCxnSpPr>
          <p:nvPr userDrawn="1"/>
        </p:nvCxnSpPr>
        <p:spPr>
          <a:xfrm>
            <a:off x="1222568" y="1758073"/>
            <a:ext cx="0" cy="2424928"/>
          </a:xfrm>
          <a:prstGeom prst="line">
            <a:avLst/>
          </a:prstGeom>
          <a:ln w="3175">
            <a:solidFill>
              <a:srgbClr val="FFFFFF">
                <a:alpha val="2117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8715CB32-7461-EE43-9185-6E4EB9CB35C6}"/>
              </a:ext>
            </a:extLst>
          </p:cNvPr>
          <p:cNvCxnSpPr>
            <a:cxnSpLocks/>
          </p:cNvCxnSpPr>
          <p:nvPr userDrawn="1"/>
        </p:nvCxnSpPr>
        <p:spPr>
          <a:xfrm flipH="1">
            <a:off x="991022" y="4077752"/>
            <a:ext cx="7006189" cy="0"/>
          </a:xfrm>
          <a:prstGeom prst="line">
            <a:avLst/>
          </a:prstGeom>
          <a:ln w="3175">
            <a:solidFill>
              <a:srgbClr val="FFFFFF">
                <a:alpha val="2117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olo 3">
            <a:extLst>
              <a:ext uri="{FF2B5EF4-FFF2-40B4-BE49-F238E27FC236}">
                <a16:creationId xmlns:a16="http://schemas.microsoft.com/office/drawing/2014/main" id="{96C388C2-E709-4446-AC8B-8AF20FE08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46325" y="2646941"/>
            <a:ext cx="5993211" cy="1325563"/>
          </a:xfrm>
          <a:prstGeom prst="rect">
            <a:avLst/>
          </a:prstGeom>
        </p:spPr>
        <p:txBody>
          <a:bodyPr/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#2</a:t>
            </a:r>
            <a:endParaRPr lang="en-US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8129E5F7-775F-724F-900B-5B63518316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46325" y="4315961"/>
            <a:ext cx="6001011" cy="346472"/>
          </a:xfrm>
          <a:prstGeom prst="rect">
            <a:avLst/>
          </a:prstGeom>
        </p:spPr>
        <p:txBody>
          <a:bodyPr/>
          <a:lstStyle>
            <a:lvl1pPr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buNone/>
              <a:defRPr>
                <a:solidFill>
                  <a:schemeClr val="bg1"/>
                </a:solidFill>
              </a:defRPr>
            </a:lvl2pPr>
            <a:lvl3pPr>
              <a:buNone/>
              <a:defRPr>
                <a:solidFill>
                  <a:schemeClr val="bg1"/>
                </a:solidFill>
              </a:defRPr>
            </a:lvl3pPr>
            <a:lvl4pPr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it-IT"/>
              <a:t>Nome Cognome</a:t>
            </a:r>
            <a:endParaRPr lang="en-US"/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601863A2-63EF-4D4B-8647-9C47E535AA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46325" y="4830198"/>
            <a:ext cx="6000750" cy="733425"/>
          </a:xfrm>
          <a:prstGeom prst="rect">
            <a:avLst/>
          </a:prstGeom>
        </p:spPr>
        <p:txBody>
          <a:bodyPr/>
          <a:lstStyle>
            <a:lvl1pPr>
              <a:buNone/>
              <a:defRPr sz="15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it-IT"/>
              <a:t>Relatore</a:t>
            </a:r>
          </a:p>
          <a:p>
            <a:pPr lvl="0"/>
            <a:r>
              <a:rPr lang="it-IT"/>
              <a:t>Prof. Nome Cognome</a:t>
            </a:r>
            <a:endParaRPr lang="en-US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24001CF-904D-584C-B30D-6004DDD17600}"/>
              </a:ext>
            </a:extLst>
          </p:cNvPr>
          <p:cNvSpPr txBox="1"/>
          <p:nvPr userDrawn="1"/>
        </p:nvSpPr>
        <p:spPr>
          <a:xfrm>
            <a:off x="5260311" y="205991"/>
            <a:ext cx="3421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solidFill>
                  <a:schemeClr val="bg1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Dipartimento di Ingegneria e </a:t>
            </a:r>
          </a:p>
          <a:p>
            <a:pPr algn="r"/>
            <a:r>
              <a:rPr lang="en-US">
                <a:solidFill>
                  <a:schemeClr val="bg1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Scienze dell’Informazione e Matematica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3F106F7-D266-FC42-B67F-FB608E4A0019}"/>
              </a:ext>
            </a:extLst>
          </p:cNvPr>
          <p:cNvSpPr txBox="1"/>
          <p:nvPr userDrawn="1"/>
        </p:nvSpPr>
        <p:spPr>
          <a:xfrm>
            <a:off x="2346325" y="6282677"/>
            <a:ext cx="342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>
                <a:solidFill>
                  <a:schemeClr val="bg1"/>
                </a:solidFill>
                <a:latin typeface="Open Sans Condensed" panose="020B0606030504020204" pitchFamily="34" charset="0"/>
                <a:ea typeface="Open Sans Condensed" panose="020B0606030504020204" pitchFamily="34" charset="0"/>
                <a:cs typeface="Open Sans Condensed" panose="020B0606030504020204" pitchFamily="34" charset="0"/>
              </a:rPr>
              <a:t>Corso di Laurea in Informatica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F8400F-66B3-4D10-96F2-85891A601B33}"/>
              </a:ext>
            </a:extLst>
          </p:cNvPr>
          <p:cNvSpPr txBox="1"/>
          <p:nvPr userDrawn="1"/>
        </p:nvSpPr>
        <p:spPr>
          <a:xfrm>
            <a:off x="5260311" y="1385009"/>
            <a:ext cx="342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latin typeface="Open Sans Condensed" panose="020B0606030504020204" pitchFamily="34" charset="0"/>
                <a:ea typeface="Open Sans Condensed" panose="020B0606030504020204" pitchFamily="34" charset="0"/>
                <a:cs typeface="Open Sans Condensed" panose="020B0606030504020204" pitchFamily="34" charset="0"/>
              </a:rPr>
              <a:t>Corso di </a:t>
            </a:r>
            <a:r>
              <a:rPr lang="en-US" b="1" i="0" dirty="0" err="1">
                <a:solidFill>
                  <a:schemeClr val="bg1"/>
                </a:solidFill>
                <a:latin typeface="Open Sans Condensed" panose="020B0606030504020204" pitchFamily="34" charset="0"/>
                <a:ea typeface="Open Sans Condensed" panose="020B0606030504020204" pitchFamily="34" charset="0"/>
                <a:cs typeface="Open Sans Condensed" panose="020B0606030504020204" pitchFamily="34" charset="0"/>
              </a:rPr>
              <a:t>Laurea</a:t>
            </a:r>
            <a:r>
              <a:rPr lang="en-US" b="1" i="0" dirty="0">
                <a:solidFill>
                  <a:schemeClr val="bg1"/>
                </a:solidFill>
                <a:latin typeface="Open Sans Condensed" panose="020B0606030504020204" pitchFamily="34" charset="0"/>
                <a:ea typeface="Open Sans Condensed" panose="020B0606030504020204" pitchFamily="34" charset="0"/>
                <a:cs typeface="Open Sans Condensed" panose="020B0606030504020204" pitchFamily="34" charset="0"/>
              </a:rPr>
              <a:t> in Informatica</a:t>
            </a:r>
          </a:p>
        </p:txBody>
      </p:sp>
    </p:spTree>
    <p:extLst>
      <p:ext uri="{BB962C8B-B14F-4D97-AF65-F5344CB8AC3E}">
        <p14:creationId xmlns:p14="http://schemas.microsoft.com/office/powerpoint/2010/main" val="3215649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745554FB-63EB-274A-9638-71AEDA324A49}"/>
              </a:ext>
            </a:extLst>
          </p:cNvPr>
          <p:cNvSpPr/>
          <p:nvPr userDrawn="1"/>
        </p:nvSpPr>
        <p:spPr>
          <a:xfrm>
            <a:off x="0" y="-1"/>
            <a:ext cx="9144000" cy="10265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it-IT" sz="2800" b="0" i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443FA650-A669-E840-9116-A5DF3AA2B8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8532982" y="333556"/>
            <a:ext cx="449002" cy="329879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1B815A0-7658-7646-92F3-7B8C39E51351}"/>
              </a:ext>
            </a:extLst>
          </p:cNvPr>
          <p:cNvSpPr txBox="1"/>
          <p:nvPr userDrawn="1"/>
        </p:nvSpPr>
        <p:spPr>
          <a:xfrm>
            <a:off x="8560071" y="313829"/>
            <a:ext cx="449002" cy="369332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fld id="{D49B7507-D0D2-6741-A4B2-26B285187CD0}" type="slidenum">
              <a:rPr lang="it-IT" sz="1800" b="0" i="0" smtClean="0">
                <a:solidFill>
                  <a:schemeClr val="bg1"/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pPr algn="ctr"/>
              <a:t>‹#›</a:t>
            </a:fld>
            <a:endParaRPr lang="it-IT" sz="1600" b="0" i="0" dirty="0">
              <a:solidFill>
                <a:schemeClr val="bg1"/>
              </a:solidFill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A014DC56-5737-8D41-BE91-5D4C5DF134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0818" y="1207689"/>
            <a:ext cx="8824821" cy="5393883"/>
          </a:xfrm>
          <a:prstGeom prst="rect">
            <a:avLst/>
          </a:prstGeom>
        </p:spPr>
        <p:txBody>
          <a:bodyPr/>
          <a:lstStyle>
            <a:lvl1pPr marL="444500" indent="-438150">
              <a:buClr>
                <a:srgbClr val="335C79"/>
              </a:buClr>
              <a:buSzPct val="100000"/>
              <a:buFontTx/>
              <a:buBlip>
                <a:blip r:embed="rId3"/>
              </a:buBlip>
              <a:tabLst/>
              <a:defRPr lang="it-IT" sz="2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defRPr>
            </a:lvl1pPr>
            <a:lvl2pPr marL="444500" indent="-225425">
              <a:lnSpc>
                <a:spcPct val="100000"/>
              </a:lnSpc>
              <a:spcAft>
                <a:spcPts val="1200"/>
              </a:spcAft>
              <a:buFont typeface="Font di sistema regolare"/>
              <a:buChar char=" "/>
              <a:tabLst/>
              <a:defRPr lang="it-IT" sz="2400" b="0" i="0" kern="1200">
                <a:solidFill>
                  <a:schemeClr val="tx1">
                    <a:lumMod val="50000"/>
                    <a:lumOff val="50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defRPr>
            </a:lvl2pPr>
            <a:lvl3pPr marL="890588" indent="-400050">
              <a:buFont typeface="Font di sistema regolare"/>
              <a:buChar char="◦"/>
              <a:tabLst/>
              <a:defRPr lang="it-IT" sz="2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defRPr>
            </a:lvl3pPr>
            <a:lvl4pPr marL="1246188" indent="-309563">
              <a:buFont typeface="Arial" panose="020B0604020202020204" pitchFamily="34" charset="0"/>
              <a:buChar char="•"/>
              <a:tabLst>
                <a:tab pos="974725" algn="l"/>
              </a:tabLst>
              <a:defRPr lang="it-IT"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defRPr>
            </a:lvl4pPr>
            <a:lvl5pPr marL="1511300" indent="-279400">
              <a:buFont typeface=".PingFang SC Regular"/>
              <a:buChar char="・"/>
              <a:tabLst/>
              <a:defRPr sz="1600"/>
            </a:lvl5pPr>
          </a:lstStyle>
          <a:p>
            <a:pPr lvl="0"/>
            <a:r>
              <a:rPr lang="en-US"/>
              <a:t>Fare clic per modeificare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7" name="Titolo 15">
            <a:extLst>
              <a:ext uri="{FF2B5EF4-FFF2-40B4-BE49-F238E27FC236}">
                <a16:creationId xmlns:a16="http://schemas.microsoft.com/office/drawing/2014/main" id="{8E59A4D1-0E20-0044-B1F2-426D91BED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53" y="181146"/>
            <a:ext cx="8099425" cy="396455"/>
          </a:xfrm>
          <a:prstGeom prst="rect">
            <a:avLst/>
          </a:prstGeom>
        </p:spPr>
        <p:txBody>
          <a:bodyPr/>
          <a:lstStyle>
            <a:lvl1pPr>
              <a:defRPr lang="it-IT" sz="2800" b="1" i="0" kern="1200" cap="none" baseline="0">
                <a:solidFill>
                  <a:srgbClr val="094F6D"/>
                </a:solidFill>
                <a:latin typeface="Open Sans Condensed" panose="020B0606030504020204" pitchFamily="34" charset="0"/>
                <a:ea typeface="Open Sans Condensed" panose="020B0606030504020204" pitchFamily="34" charset="0"/>
                <a:cs typeface="Open Sans Condensed" panose="020B0606030504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21" name="Segnaposto testo 20">
            <a:extLst>
              <a:ext uri="{FF2B5EF4-FFF2-40B4-BE49-F238E27FC236}">
                <a16:creationId xmlns:a16="http://schemas.microsoft.com/office/drawing/2014/main" id="{CD0021F1-840C-AB48-B5AE-735157C2225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0854" y="604267"/>
            <a:ext cx="8099425" cy="422275"/>
          </a:xfrm>
          <a:prstGeom prst="rect">
            <a:avLst/>
          </a:prstGeom>
        </p:spPr>
        <p:txBody>
          <a:bodyPr/>
          <a:lstStyle>
            <a:lvl1pPr>
              <a:buNone/>
              <a:defRPr sz="2400"/>
            </a:lvl1pPr>
          </a:lstStyle>
          <a:p>
            <a:pPr lvl="0"/>
            <a:r>
              <a:rPr lang="it-IT"/>
              <a:t>sottotitolo</a:t>
            </a:r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3DCB1C34-0DC4-3245-8B02-7B90DB5CA938}"/>
              </a:ext>
            </a:extLst>
          </p:cNvPr>
          <p:cNvSpPr/>
          <p:nvPr userDrawn="1"/>
        </p:nvSpPr>
        <p:spPr>
          <a:xfrm>
            <a:off x="0" y="6626888"/>
            <a:ext cx="6476163" cy="2360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it-IT" sz="2800" b="0" i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3D77951-075C-D548-988D-FC30BF7C64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12082" y="6631912"/>
            <a:ext cx="2265362" cy="161262"/>
          </a:xfrm>
          <a:prstGeom prst="rect">
            <a:avLst/>
          </a:prstGeom>
        </p:spPr>
        <p:txBody>
          <a:bodyPr/>
          <a:lstStyle>
            <a:lvl1pPr algn="r">
              <a:buNone/>
              <a:defRPr sz="1000"/>
            </a:lvl1pPr>
          </a:lstStyle>
          <a:p>
            <a:pPr lvl="0"/>
            <a:r>
              <a:rPr lang="en-US"/>
              <a:t>Fare click per modificare</a:t>
            </a:r>
          </a:p>
        </p:txBody>
      </p:sp>
      <p:sp>
        <p:nvSpPr>
          <p:cNvPr id="16" name="Segnaposto testo 4">
            <a:extLst>
              <a:ext uri="{FF2B5EF4-FFF2-40B4-BE49-F238E27FC236}">
                <a16:creationId xmlns:a16="http://schemas.microsoft.com/office/drawing/2014/main" id="{97FFF894-542D-F342-8415-024B3CDCF0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0853" y="6631912"/>
            <a:ext cx="5677094" cy="161262"/>
          </a:xfrm>
          <a:prstGeom prst="rect">
            <a:avLst/>
          </a:prstGeom>
        </p:spPr>
        <p:txBody>
          <a:bodyPr/>
          <a:lstStyle>
            <a:lvl1pPr algn="l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Fare click per modificare</a:t>
            </a: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54325AC2-0E1B-794A-9F7A-82CB7A367383}"/>
              </a:ext>
            </a:extLst>
          </p:cNvPr>
          <p:cNvGrpSpPr/>
          <p:nvPr userDrawn="1"/>
        </p:nvGrpSpPr>
        <p:grpSpPr>
          <a:xfrm>
            <a:off x="6264220" y="6241556"/>
            <a:ext cx="280658" cy="595165"/>
            <a:chOff x="6264220" y="6241556"/>
            <a:chExt cx="280658" cy="595165"/>
          </a:xfrm>
        </p:grpSpPr>
        <p:sp>
          <p:nvSpPr>
            <p:cNvPr id="6" name="Rettangolo 5">
              <a:extLst>
                <a:ext uri="{FF2B5EF4-FFF2-40B4-BE49-F238E27FC236}">
                  <a16:creationId xmlns:a16="http://schemas.microsoft.com/office/drawing/2014/main" id="{7A2D7845-9495-6648-B053-951B127DED77}"/>
                </a:ext>
              </a:extLst>
            </p:cNvPr>
            <p:cNvSpPr/>
            <p:nvPr userDrawn="1"/>
          </p:nvSpPr>
          <p:spPr>
            <a:xfrm rot="16200000">
              <a:off x="6284439" y="6632556"/>
              <a:ext cx="190918" cy="19091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D9DAF529-3C8A-A641-B68B-13DA9FC3F820}"/>
                </a:ext>
              </a:extLst>
            </p:cNvPr>
            <p:cNvSpPr/>
            <p:nvPr userDrawn="1"/>
          </p:nvSpPr>
          <p:spPr>
            <a:xfrm rot="13500000">
              <a:off x="6106966" y="6398810"/>
              <a:ext cx="595165" cy="2806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15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24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Open Sans Condensed" panose="020B0606030504020204" pitchFamily="34" charset="0"/>
          <a:ea typeface="Open Sans Condensed" panose="020B0606030504020204" pitchFamily="34" charset="0"/>
          <a:cs typeface="Open Sans Condensed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60000"/>
        <a:buFont typeface="Courier New" panose="02070309020205020404" pitchFamily="49" charset="0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Open Sans Condensed Light" panose="020B0306030504020204" pitchFamily="34" charset="0"/>
          <a:ea typeface="Open Sans Condensed Light" panose="020B0306030504020204" pitchFamily="34" charset="0"/>
          <a:cs typeface="Open Sans Condensed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E06620F7-677B-AD4E-8D4B-72B1FA226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880" y="2206874"/>
            <a:ext cx="8453120" cy="2834610"/>
          </a:xfrm>
        </p:spPr>
        <p:txBody>
          <a:bodyPr/>
          <a:lstStyle/>
          <a:p>
            <a:r>
              <a:rPr lang="it-IT" sz="4400" dirty="0"/>
              <a:t>Design ed implementazione di una interfaccia utente per un sistema </a:t>
            </a:r>
            <a:br>
              <a:rPr lang="it-IT" sz="4400" dirty="0"/>
            </a:br>
            <a:r>
              <a:rPr lang="it-IT" sz="4400" dirty="0"/>
              <a:t>on-board di veicoli connessi</a:t>
            </a:r>
            <a:endParaRPr lang="en-US" sz="4400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C104E21E-9BF4-C84F-8974-66CFFB9C52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46325" y="5176670"/>
            <a:ext cx="6000750" cy="733425"/>
          </a:xfrm>
        </p:spPr>
        <p:txBody>
          <a:bodyPr/>
          <a:lstStyle/>
          <a:p>
            <a:r>
              <a:rPr lang="en-US" dirty="0" err="1"/>
              <a:t>Relatore</a:t>
            </a:r>
            <a:r>
              <a:rPr lang="en-US" dirty="0"/>
              <a:t>: Prof. Vittorio Cortellessa</a:t>
            </a:r>
          </a:p>
          <a:p>
            <a:r>
              <a:rPr lang="en-US" dirty="0" err="1"/>
              <a:t>Correlatore</a:t>
            </a:r>
            <a:r>
              <a:rPr lang="en-US" dirty="0"/>
              <a:t>: </a:t>
            </a:r>
            <a:r>
              <a:rPr lang="en-US" dirty="0" err="1"/>
              <a:t>Dott</a:t>
            </a:r>
            <a:r>
              <a:rPr lang="en-US" dirty="0"/>
              <a:t>. Daniele Di Pompeo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7669EE4E-EA6B-48D1-8DF3-E3E8D40755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46325" y="4695012"/>
            <a:ext cx="6001011" cy="346472"/>
          </a:xfrm>
        </p:spPr>
        <p:txBody>
          <a:bodyPr/>
          <a:lstStyle/>
          <a:p>
            <a:r>
              <a:rPr lang="it-IT" dirty="0"/>
              <a:t>Alberto Isotti</a:t>
            </a:r>
          </a:p>
        </p:txBody>
      </p:sp>
    </p:spTree>
    <p:extLst>
      <p:ext uri="{BB962C8B-B14F-4D97-AF65-F5344CB8AC3E}">
        <p14:creationId xmlns:p14="http://schemas.microsoft.com/office/powerpoint/2010/main" val="205654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503C568-D890-49BA-AE5B-EF73A3FA9C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97027" y="2656164"/>
            <a:ext cx="4349946" cy="1545671"/>
          </a:xfrm>
        </p:spPr>
        <p:txBody>
          <a:bodyPr/>
          <a:lstStyle/>
          <a:p>
            <a:pPr marL="6350" indent="0">
              <a:buNone/>
            </a:pPr>
            <a:endParaRPr lang="it-IT" dirty="0"/>
          </a:p>
          <a:p>
            <a:pPr marL="6350" indent="0">
              <a:buNone/>
            </a:pPr>
            <a:r>
              <a:rPr lang="it-IT" sz="4400" dirty="0"/>
              <a:t>Grazie per l’attenzione</a:t>
            </a:r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9B6F05C-CDE6-4C09-95DD-31742679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0B69654-FC18-4458-ADDD-A0305407CF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44CB563-97E5-4AF9-A54C-534E248E96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6841E2F-29C9-49BD-A348-0A1A44A730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080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503C568-D890-49BA-AE5B-EF73A3FA9C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0818" y="1207689"/>
            <a:ext cx="8739981" cy="5393883"/>
          </a:xfrm>
        </p:spPr>
        <p:txBody>
          <a:bodyPr/>
          <a:lstStyle/>
          <a:p>
            <a:r>
              <a:rPr lang="it-IT" sz="2400" dirty="0">
                <a:latin typeface="Open Sans Condensed" panose="020B0604020202020204" charset="0"/>
                <a:ea typeface="Open Sans Condensed" panose="020B0604020202020204" charset="0"/>
                <a:cs typeface="Open Sans Condensed" panose="020B0604020202020204" charset="0"/>
              </a:rPr>
              <a:t>Maggiore sicurezza stradale grazie a sistemi di assistenza alla guida e di prevenzione degli incidenti</a:t>
            </a:r>
          </a:p>
          <a:p>
            <a:r>
              <a:rPr lang="it-IT" sz="2400" dirty="0">
                <a:latin typeface="Open Sans Condensed" panose="020B0604020202020204" charset="0"/>
                <a:ea typeface="Open Sans Condensed" panose="020B0604020202020204" charset="0"/>
                <a:cs typeface="Open Sans Condensed" panose="020B0604020202020204" charset="0"/>
              </a:rPr>
              <a:t>Maggiore accesso a informazioni sulla navigazione e sul traffico, consentendo un'esperienza di guida più fluida e informata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9B6F05C-CDE6-4C09-95DD-31742679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Introduzione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0B69654-FC18-4458-ADDD-A0305407CF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0854" y="594107"/>
            <a:ext cx="8099425" cy="422275"/>
          </a:xfrm>
        </p:spPr>
        <p:txBody>
          <a:bodyPr/>
          <a:lstStyle/>
          <a:p>
            <a:r>
              <a:rPr lang="it-IT" dirty="0"/>
              <a:t>Veicoli Connessi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44CB563-97E5-4AF9-A54C-534E248E96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6841E2F-29C9-49BD-A348-0A1A44A730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8" name="Picture 7" descr="A group of cars on a road&#10;&#10;Description automatically generated with medium confidence">
            <a:extLst>
              <a:ext uri="{FF2B5EF4-FFF2-40B4-BE49-F238E27FC236}">
                <a16:creationId xmlns:a16="http://schemas.microsoft.com/office/drawing/2014/main" id="{F711F650-E159-BE3C-A4BC-5E044346D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368" y="3251735"/>
            <a:ext cx="4896879" cy="2941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91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503C568-D890-49BA-AE5B-EF73A3FA9C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853" y="1016382"/>
            <a:ext cx="6535261" cy="2221311"/>
          </a:xfrm>
        </p:spPr>
        <p:txBody>
          <a:bodyPr/>
          <a:lstStyle/>
          <a:p>
            <a:pPr marL="6350" indent="0">
              <a:buNone/>
            </a:pPr>
            <a:r>
              <a:rPr lang="it-IT" sz="2000" dirty="0"/>
              <a:t>La piattaforma EMERGE è composta da:</a:t>
            </a:r>
          </a:p>
          <a:p>
            <a:r>
              <a:rPr lang="it-IT" sz="2000" dirty="0"/>
              <a:t>Un blocco funzionale di bordo veicolo</a:t>
            </a:r>
          </a:p>
          <a:p>
            <a:r>
              <a:rPr lang="it-IT" sz="2000" dirty="0"/>
              <a:t>Un blocco funzionale di terra</a:t>
            </a:r>
          </a:p>
          <a:p>
            <a:pPr marL="6350" indent="0">
              <a:buNone/>
            </a:pPr>
            <a:endParaRPr lang="it-IT" sz="2000" dirty="0"/>
          </a:p>
          <a:p>
            <a:pPr marL="6350" indent="0">
              <a:buNone/>
            </a:pPr>
            <a:endParaRPr lang="it-IT" sz="2000" dirty="0"/>
          </a:p>
          <a:p>
            <a:pPr marL="6350" indent="0">
              <a:buNone/>
            </a:pPr>
            <a:endParaRPr lang="it-IT" sz="2000" dirty="0"/>
          </a:p>
          <a:p>
            <a:pPr marL="6350" indent="0">
              <a:buNone/>
            </a:pPr>
            <a:endParaRPr lang="it-IT" sz="2000" dirty="0"/>
          </a:p>
          <a:p>
            <a:pPr marL="6350" indent="0">
              <a:buNone/>
            </a:pPr>
            <a:endParaRPr lang="it-IT" sz="2000" dirty="0"/>
          </a:p>
          <a:p>
            <a:pPr marL="6350" indent="0">
              <a:buNone/>
            </a:pPr>
            <a:endParaRPr lang="it-IT" sz="2000" dirty="0"/>
          </a:p>
          <a:p>
            <a:pPr marL="6350" indent="0">
              <a:buNone/>
            </a:pPr>
            <a:r>
              <a:rPr lang="it-IT" sz="2000" dirty="0"/>
              <a:t>Che prevedono:</a:t>
            </a:r>
          </a:p>
          <a:p>
            <a:r>
              <a:rPr lang="it-IT" sz="2000" dirty="0"/>
              <a:t>Localizzazione (GPS, GALILEO)</a:t>
            </a:r>
          </a:p>
          <a:p>
            <a:r>
              <a:rPr lang="it-IT" sz="2000" dirty="0"/>
              <a:t>Connessione</a:t>
            </a:r>
          </a:p>
          <a:p>
            <a:r>
              <a:rPr lang="it-IT" sz="2000" dirty="0"/>
              <a:t>Raccolta di informazioni</a:t>
            </a:r>
          </a:p>
          <a:p>
            <a:r>
              <a:rPr lang="it-IT" sz="2000" dirty="0"/>
              <a:t>Connessione tra veicoli e infrastrutture intelligenti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9B6F05C-CDE6-4C09-95DD-31742679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Progetto EMERGE</a:t>
            </a:r>
            <a:br>
              <a:rPr lang="it-IT" dirty="0"/>
            </a:b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0B69654-FC18-4458-ADDD-A0305407CF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0854" y="594107"/>
            <a:ext cx="8099425" cy="422275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44CB563-97E5-4AF9-A54C-534E248E96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6841E2F-29C9-49BD-A348-0A1A44A730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307CB2A4-0350-5951-4F15-CD489D4D9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9765" y="1978842"/>
            <a:ext cx="6034235" cy="339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4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503C568-D890-49BA-AE5B-EF73A3FA9C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853" y="1207689"/>
            <a:ext cx="5915502" cy="5393883"/>
          </a:xfrm>
        </p:spPr>
        <p:txBody>
          <a:bodyPr/>
          <a:lstStyle/>
          <a:p>
            <a:r>
              <a:rPr lang="it-IT" dirty="0"/>
              <a:t>Raccolta di informazioni</a:t>
            </a:r>
          </a:p>
          <a:p>
            <a:r>
              <a:rPr lang="it-IT" dirty="0"/>
              <a:t>Connessione tra veicoli e infrastrutture intelligenti</a:t>
            </a:r>
          </a:p>
          <a:p>
            <a:pPr marL="6350" indent="0">
              <a:buNone/>
            </a:pPr>
            <a:endParaRPr lang="it-IT" dirty="0"/>
          </a:p>
          <a:p>
            <a:pPr marL="6350" indent="0">
              <a:buNone/>
            </a:pPr>
            <a:endParaRPr lang="it-IT" dirty="0"/>
          </a:p>
          <a:p>
            <a:pPr marL="6350" indent="0">
              <a:buNone/>
            </a:pPr>
            <a:r>
              <a:rPr lang="it-IT" dirty="0"/>
              <a:t>Use </a:t>
            </a:r>
            <a:r>
              <a:rPr lang="it-IT" dirty="0" err="1"/>
              <a:t>cases</a:t>
            </a:r>
            <a:r>
              <a:rPr lang="it-IT" dirty="0"/>
              <a:t>:</a:t>
            </a:r>
          </a:p>
          <a:p>
            <a:r>
              <a:rPr lang="it-IT" dirty="0"/>
              <a:t>Rilevamento e monitoraggio di eventi critici (incidenti, frane o altre situazioni pericolose in strada)</a:t>
            </a:r>
          </a:p>
          <a:p>
            <a:r>
              <a:rPr lang="it-IT" dirty="0"/>
              <a:t>Re-</a:t>
            </a:r>
            <a:r>
              <a:rPr lang="it-IT" dirty="0" err="1"/>
              <a:t>routing</a:t>
            </a:r>
            <a:r>
              <a:rPr lang="it-IT" dirty="0"/>
              <a:t> dei singoli veicoli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9B6F05C-CDE6-4C09-95DD-31742679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Progetto EMERGE</a:t>
            </a:r>
            <a:br>
              <a:rPr lang="it-IT" dirty="0"/>
            </a:b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0B69654-FC18-4458-ADDD-A0305407CF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0853" y="607941"/>
            <a:ext cx="8099425" cy="422275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44CB563-97E5-4AF9-A54C-534E248E96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6841E2F-29C9-49BD-A348-0A1A44A730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568EF94F-58C8-3399-57C9-BEFC46971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151" y="1432392"/>
            <a:ext cx="2848595" cy="421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11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503C568-D890-49BA-AE5B-EF73A3FA9C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6350" indent="0">
              <a:buNone/>
            </a:pPr>
            <a:endParaRPr lang="it-IT" dirty="0"/>
          </a:p>
          <a:p>
            <a:pPr marL="6350" indent="0">
              <a:buNone/>
            </a:pPr>
            <a:r>
              <a:rPr lang="it-IT" dirty="0"/>
              <a:t>Realizzazione di un'interfaccia utente on-board per veicoli connessi, da utilizzare su tablet in grado di fornire informazioni in tempo reale sul traffico ed eventi critici nelle vicinanze.</a:t>
            </a:r>
          </a:p>
          <a:p>
            <a:pPr marL="6350" indent="0">
              <a:buNone/>
            </a:pPr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9B6F05C-CDE6-4C09-95DD-31742679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0B69654-FC18-4458-ADDD-A0305407CF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44CB563-97E5-4AF9-A54C-534E248E96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6841E2F-29C9-49BD-A348-0A1A44A730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Graphic 7" descr="Bullseye outline">
            <a:extLst>
              <a:ext uri="{FF2B5EF4-FFF2-40B4-BE49-F238E27FC236}">
                <a16:creationId xmlns:a16="http://schemas.microsoft.com/office/drawing/2014/main" id="{564C5AE2-BC82-32F0-1D11-2986E1EF5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71421" y="3335571"/>
            <a:ext cx="2601158" cy="260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63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503C568-D890-49BA-AE5B-EF73A3FA9C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6350" indent="0">
              <a:buNone/>
            </a:pPr>
            <a:endParaRPr lang="it-IT" dirty="0"/>
          </a:p>
          <a:p>
            <a:r>
              <a:rPr lang="it-IT" dirty="0"/>
              <a:t>Conversione della mappa da </a:t>
            </a:r>
          </a:p>
          <a:p>
            <a:pPr marL="6350" indent="0">
              <a:buNone/>
            </a:pPr>
            <a:endParaRPr lang="it-IT" dirty="0"/>
          </a:p>
          <a:p>
            <a:pPr marL="6350" indent="0">
              <a:buNone/>
            </a:pPr>
            <a:endParaRPr lang="it-IT" dirty="0"/>
          </a:p>
          <a:p>
            <a:r>
              <a:rPr lang="it-IT" dirty="0"/>
              <a:t>Configurazione della simulazione</a:t>
            </a:r>
          </a:p>
          <a:p>
            <a:pPr marL="6350" indent="0">
              <a:buNone/>
            </a:pPr>
            <a:endParaRPr lang="it-IT" dirty="0"/>
          </a:p>
          <a:p>
            <a:pPr marL="6350" indent="0">
              <a:buNone/>
            </a:pPr>
            <a:endParaRPr lang="it-IT" dirty="0"/>
          </a:p>
          <a:p>
            <a:r>
              <a:rPr lang="it-IT" dirty="0"/>
              <a:t>Trasformazione dei risultati</a:t>
            </a:r>
          </a:p>
          <a:p>
            <a:pPr marL="6350" indent="0">
              <a:buNone/>
            </a:pPr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9B6F05C-CDE6-4C09-95DD-31742679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Simulazione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0B69654-FC18-4458-ADDD-A0305407CF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44CB563-97E5-4AF9-A54C-534E248E96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6841E2F-29C9-49BD-A348-0A1A44A730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22A97B-3C2E-955F-E01A-C78468A9D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565" y="1574345"/>
            <a:ext cx="2291355" cy="7603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5A0A02-CE6C-6909-8420-41D3938C6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78" y="2548765"/>
            <a:ext cx="2972400" cy="14031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2B1858-B288-0B90-1BB9-958A74ED9F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0166" y="1574345"/>
            <a:ext cx="700112" cy="7603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AF5DEE-239C-6E1A-8710-C1F6D4C858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6242" y="4891873"/>
            <a:ext cx="2972400" cy="1613206"/>
          </a:xfrm>
          <a:prstGeom prst="rect">
            <a:avLst/>
          </a:prstGeom>
        </p:spPr>
      </p:pic>
      <p:sp>
        <p:nvSpPr>
          <p:cNvPr id="8" name="Arrow: Striped Right 7">
            <a:extLst>
              <a:ext uri="{FF2B5EF4-FFF2-40B4-BE49-F238E27FC236}">
                <a16:creationId xmlns:a16="http://schemas.microsoft.com/office/drawing/2014/main" id="{F5222970-1858-039E-B137-B48185003E50}"/>
              </a:ext>
            </a:extLst>
          </p:cNvPr>
          <p:cNvSpPr/>
          <p:nvPr/>
        </p:nvSpPr>
        <p:spPr>
          <a:xfrm>
            <a:off x="6582425" y="1574345"/>
            <a:ext cx="721360" cy="760337"/>
          </a:xfrm>
          <a:prstGeom prst="stripedRightArrow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4" name="Graphic 13" descr="Chevron arrows with solid fill">
            <a:extLst>
              <a:ext uri="{FF2B5EF4-FFF2-40B4-BE49-F238E27FC236}">
                <a16:creationId xmlns:a16="http://schemas.microsoft.com/office/drawing/2014/main" id="{E772A522-7DE2-E3CD-D0F8-B0F6BE6CC5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5400000">
            <a:off x="6356743" y="396469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5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503C568-D890-49BA-AE5B-EF73A3FA9C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854" y="1181885"/>
            <a:ext cx="2894642" cy="2521030"/>
          </a:xfrm>
        </p:spPr>
        <p:txBody>
          <a:bodyPr/>
          <a:lstStyle/>
          <a:p>
            <a:pPr marL="6350" indent="0">
              <a:buNone/>
            </a:pPr>
            <a:r>
              <a:rPr lang="it-IT" sz="2000" dirty="0"/>
              <a:t>Le funzionalità sono:</a:t>
            </a:r>
          </a:p>
          <a:p>
            <a:r>
              <a:rPr lang="it-IT" sz="2000" dirty="0"/>
              <a:t>Informazioni veicoli flotta</a:t>
            </a:r>
          </a:p>
          <a:p>
            <a:r>
              <a:rPr lang="it-IT" sz="2000" dirty="0"/>
              <a:t>Isolamento della flotta</a:t>
            </a:r>
          </a:p>
          <a:p>
            <a:pPr marL="6350" indent="0">
              <a:buNone/>
            </a:pPr>
            <a:endParaRPr lang="it-IT" sz="2000" dirty="0"/>
          </a:p>
          <a:p>
            <a:endParaRPr lang="it-IT" sz="2000" dirty="0"/>
          </a:p>
          <a:p>
            <a:endParaRPr lang="it-IT" sz="2000" dirty="0"/>
          </a:p>
          <a:p>
            <a:pPr marL="6350" indent="0">
              <a:buNone/>
            </a:pPr>
            <a:endParaRPr lang="it-IT" sz="2000" dirty="0"/>
          </a:p>
          <a:p>
            <a:r>
              <a:rPr lang="it-IT" sz="2000" b="1" dirty="0"/>
              <a:t>Velocità di simulazione</a:t>
            </a:r>
            <a:endParaRPr lang="it-IT" sz="2000" dirty="0"/>
          </a:p>
          <a:p>
            <a:r>
              <a:rPr lang="it-IT" sz="2000" b="1" dirty="0"/>
              <a:t>Frequenza di campionamento</a:t>
            </a:r>
          </a:p>
          <a:p>
            <a:r>
              <a:rPr lang="it-IT" sz="2000" dirty="0"/>
              <a:t>Eventi critici che si manifestano lungo il tragitto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9B6F05C-CDE6-4C09-95DD-31742679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Interfaccia grafica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0B69654-FC18-4458-ADDD-A0305407CF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44CB563-97E5-4AF9-A54C-534E248E96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6841E2F-29C9-49BD-A348-0A1A44A730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B72F5EEE-73A4-E66F-5E7B-9D0CEBCB3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694" y="3023376"/>
            <a:ext cx="6264452" cy="3523754"/>
          </a:xfrm>
          <a:prstGeom prst="rect">
            <a:avLst/>
          </a:prstGeom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52B8B78C-0830-3BC6-DE41-45BD9CBA9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0661" y="1191164"/>
            <a:ext cx="1279190" cy="138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932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503C568-D890-49BA-AE5B-EF73A3FA9C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9B6F05C-CDE6-4C09-95DD-31742679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interfaccia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0B69654-FC18-4458-ADDD-A0305407CF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44CB563-97E5-4AF9-A54C-534E248E96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6841E2F-29C9-49BD-A348-0A1A44A730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Video senza titolo - Realizzato con Clipchamp">
            <a:hlinkClick r:id="" action="ppaction://media"/>
            <a:extLst>
              <a:ext uri="{FF2B5EF4-FFF2-40B4-BE49-F238E27FC236}">
                <a16:creationId xmlns:a16="http://schemas.microsoft.com/office/drawing/2014/main" id="{7921D4FF-3E7E-030C-2DDB-81121A4B13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589" y="1219009"/>
            <a:ext cx="8824822" cy="496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8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503C568-D890-49BA-AE5B-EF73A3FA9C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6350" indent="0">
              <a:buNone/>
            </a:pPr>
            <a:endParaRPr lang="it-IT" dirty="0"/>
          </a:p>
          <a:p>
            <a:pPr marL="6350" indent="0">
              <a:buNone/>
            </a:pPr>
            <a:r>
              <a:rPr lang="it-IT" dirty="0"/>
              <a:t>Sviluppi futuri:</a:t>
            </a:r>
          </a:p>
          <a:p>
            <a:pPr marL="6350" indent="0">
              <a:buNone/>
            </a:pPr>
            <a:endParaRPr lang="it-IT" dirty="0"/>
          </a:p>
          <a:p>
            <a:r>
              <a:rPr lang="it-IT" dirty="0"/>
              <a:t>Ampliare il numero di veicoli connessi</a:t>
            </a:r>
          </a:p>
          <a:p>
            <a:pPr marL="6350" indent="0">
              <a:buNone/>
            </a:pPr>
            <a:endParaRPr lang="it-IT" dirty="0"/>
          </a:p>
          <a:p>
            <a:r>
              <a:rPr lang="it-IT" dirty="0"/>
              <a:t>Impiego di Machine Learning</a:t>
            </a:r>
          </a:p>
          <a:p>
            <a:pPr marL="6350" indent="0"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9B6F05C-CDE6-4C09-95DD-31742679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0B69654-FC18-4458-ADDD-A0305407CF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44CB563-97E5-4AF9-A54C-534E248E96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6841E2F-29C9-49BD-A348-0A1A44A730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5166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2020 DISIM v2.1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-12 TEMPLATE LAUREE" id="{580F6C91-7CF7-D748-8AA8-15798B170132}" vid="{523CF79F-2F03-D143-83DB-02F7E66F9037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4CE9D91EE75CD47B67E96437F666166" ma:contentTypeVersion="2" ma:contentTypeDescription="Creare un nuovo documento." ma:contentTypeScope="" ma:versionID="1c2a2fd7145bd7f9f68f3f19dda2d28e">
  <xsd:schema xmlns:xsd="http://www.w3.org/2001/XMLSchema" xmlns:xs="http://www.w3.org/2001/XMLSchema" xmlns:p="http://schemas.microsoft.com/office/2006/metadata/properties" xmlns:ns2="0c3559c0-c062-4af7-ac30-129a7d67ad68" targetNamespace="http://schemas.microsoft.com/office/2006/metadata/properties" ma:root="true" ma:fieldsID="9c72ab6edcba2708047e7940070e1eb2" ns2:_="">
    <xsd:import namespace="0c3559c0-c062-4af7-ac30-129a7d67ad6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3559c0-c062-4af7-ac30-129a7d67ad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8DD693B-7B37-407D-A52E-61462B35EF8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2D1407-3566-4AE2-BDED-DE8838076A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c3559c0-c062-4af7-ac30-129a7d67ad6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8393EA9-5D2C-4D4A-B6A6-E0F4BAB33CEB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2020-12 TEMPLATE LAUREE (2)</Template>
  <TotalTime>5595</TotalTime>
  <Words>228</Words>
  <Application>Microsoft Office PowerPoint</Application>
  <PresentationFormat>On-screen Show (4:3)</PresentationFormat>
  <Paragraphs>69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Open Sans Condensed</vt:lpstr>
      <vt:lpstr>Open Sans Condensed Light</vt:lpstr>
      <vt:lpstr>Courier New</vt:lpstr>
      <vt:lpstr>Font di sistema regolare</vt:lpstr>
      <vt:lpstr>Arial</vt:lpstr>
      <vt:lpstr>Calibri</vt:lpstr>
      <vt:lpstr>Open Sans</vt:lpstr>
      <vt:lpstr>.PingFang SC Regular</vt:lpstr>
      <vt:lpstr>2020 DISIM v2.1</vt:lpstr>
      <vt:lpstr>Design ed implementazione di una interfaccia utente per un sistema  on-board di veicoli connessi</vt:lpstr>
      <vt:lpstr>Introduzione</vt:lpstr>
      <vt:lpstr>Progetto EMERGE </vt:lpstr>
      <vt:lpstr>Progetto EMERGE </vt:lpstr>
      <vt:lpstr>Obiettivo</vt:lpstr>
      <vt:lpstr>Simulazione</vt:lpstr>
      <vt:lpstr>Interfaccia grafica</vt:lpstr>
      <vt:lpstr>interfaccia</vt:lpstr>
      <vt:lpstr>conclusioni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Henry Muccini</dc:creator>
  <cp:lastModifiedBy>alberto isotti</cp:lastModifiedBy>
  <cp:revision>17</cp:revision>
  <dcterms:created xsi:type="dcterms:W3CDTF">2021-03-19T17:36:19Z</dcterms:created>
  <dcterms:modified xsi:type="dcterms:W3CDTF">2023-03-19T19:25:24Z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0x010100B4CE9D91EE75CD47B67E96437F666166</vt:lpwstr>
  </property>
</Properties>
</file>

<file path=docProps/thumbnail.jpeg>
</file>